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xlsx" ContentType="application/vnd.openxmlformats-officedocument.spreadsheetml.sheet"/>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pict" ContentType="image/pict"/>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7" r:id="rId17"/>
    <p:sldId id="276" r:id="rId18"/>
    <p:sldId id="271" r:id="rId19"/>
    <p:sldId id="272" r:id="rId20"/>
    <p:sldId id="273" r:id="rId21"/>
    <p:sldId id="274" r:id="rId22"/>
    <p:sldId id="275"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theme" Target="theme/theme1.xml"/><Relationship Id="rId11" Type="http://schemas.openxmlformats.org/officeDocument/2006/relationships/slide" Target="slides/slide10.xml"/><Relationship Id="rId29" Type="http://schemas.openxmlformats.org/officeDocument/2006/relationships/viewProps" Target="view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A32049-3EE0-3F4E-95AD-1EAE4DBD55F5}" type="datetimeFigureOut">
              <a:rPr lang="en-US" smtClean="0"/>
              <a:pPr/>
              <a:t>10/3/09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32049-3EE0-3F4E-95AD-1EAE4DBD55F5}" type="datetimeFigureOut">
              <a:rPr lang="en-US" smtClean="0"/>
              <a:pPr/>
              <a:t>10/3/09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32049-3EE0-3F4E-95AD-1EAE4DBD55F5}" type="datetimeFigureOut">
              <a:rPr lang="en-US" smtClean="0"/>
              <a:pPr/>
              <a:t>10/3/09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32049-3EE0-3F4E-95AD-1EAE4DBD55F5}" type="datetimeFigureOut">
              <a:rPr lang="en-US" smtClean="0"/>
              <a:pPr/>
              <a:t>10/3/09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32049-3EE0-3F4E-95AD-1EAE4DBD55F5}" type="datetimeFigureOut">
              <a:rPr lang="en-US" smtClean="0"/>
              <a:pPr/>
              <a:t>10/3/09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32049-3EE0-3F4E-95AD-1EAE4DBD55F5}" type="datetimeFigureOut">
              <a:rPr lang="en-US" smtClean="0"/>
              <a:pPr/>
              <a:t>10/3/09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A32049-3EE0-3F4E-95AD-1EAE4DBD55F5}" type="datetimeFigureOut">
              <a:rPr lang="en-US" smtClean="0"/>
              <a:pPr/>
              <a:t>10/3/09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32049-3EE0-3F4E-95AD-1EAE4DBD55F5}" type="datetimeFigureOut">
              <a:rPr lang="en-US" smtClean="0"/>
              <a:pPr/>
              <a:t>10/3/09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32049-3EE0-3F4E-95AD-1EAE4DBD55F5}" type="datetimeFigureOut">
              <a:rPr lang="en-US" smtClean="0"/>
              <a:pPr/>
              <a:t>10/3/09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32049-3EE0-3F4E-95AD-1EAE4DBD55F5}" type="datetimeFigureOut">
              <a:rPr lang="en-US" smtClean="0"/>
              <a:pPr/>
              <a:t>10/3/09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32049-3EE0-3F4E-95AD-1EAE4DBD55F5}" type="datetimeFigureOut">
              <a:rPr lang="en-US" smtClean="0"/>
              <a:pPr/>
              <a:t>10/3/09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D58DA-86B8-6845-BCD2-B399B64C22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32049-3EE0-3F4E-95AD-1EAE4DBD55F5}" type="datetimeFigureOut">
              <a:rPr lang="en-US" smtClean="0"/>
              <a:pPr/>
              <a:t>10/3/09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D58DA-86B8-6845-BCD2-B399B64C225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9.xml"/><Relationship Id="rId3" Type="http://schemas.openxmlformats.org/officeDocument/2006/relationships/package" Target="../embeddings/Microsoft_Excel_Sheet1.xlsx"/><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tint val="80000"/>
                <a:satMod val="300000"/>
              </a:schemeClr>
            </a:gs>
            <a:gs pos="100000">
              <a:schemeClr val="bg2">
                <a:shade val="30000"/>
                <a:satMod val="200000"/>
              </a:schemeClr>
            </a:gs>
            <a:gs pos="62000">
              <a:schemeClr val="bg2">
                <a:tint val="80000"/>
                <a:satMod val="3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4910"/>
            <a:ext cx="7772400" cy="1470025"/>
          </a:xfrm>
        </p:spPr>
        <p:txBody>
          <a:bodyPr>
            <a:normAutofit fontScale="90000"/>
          </a:bodyPr>
          <a:lstStyle/>
          <a:p>
            <a:r>
              <a:rPr lang="en-US" dirty="0" smtClean="0"/>
              <a:t>Inquiry Project:</a:t>
            </a:r>
            <a:br>
              <a:rPr lang="en-US" dirty="0" smtClean="0"/>
            </a:br>
            <a:r>
              <a:rPr lang="en-US" dirty="0" smtClean="0"/>
              <a:t>What Can We Learn </a:t>
            </a:r>
            <a:r>
              <a:rPr lang="en-US" dirty="0" smtClean="0"/>
              <a:t>From Weather </a:t>
            </a:r>
            <a:r>
              <a:rPr lang="en-US" dirty="0" smtClean="0"/>
              <a:t>Forecasts Online?</a:t>
            </a:r>
            <a:r>
              <a:rPr lang="en-US" dirty="0" smtClean="0"/>
              <a:t> </a:t>
            </a:r>
            <a:br>
              <a:rPr lang="en-US" dirty="0" smtClean="0"/>
            </a:br>
            <a:r>
              <a:rPr lang="en-US" sz="3111" dirty="0" smtClean="0"/>
              <a:t>By: Laura Stokes</a:t>
            </a:r>
            <a:r>
              <a:rPr lang="en-US" dirty="0" smtClean="0"/>
              <a:t/>
            </a:r>
            <a:br>
              <a:rPr lang="en-US" dirty="0" smtClean="0"/>
            </a:br>
            <a:endParaRPr lang="en-US" dirty="0"/>
          </a:p>
        </p:txBody>
      </p:sp>
      <p:sp>
        <p:nvSpPr>
          <p:cNvPr id="3" name="Subtitle 2"/>
          <p:cNvSpPr>
            <a:spLocks noGrp="1"/>
          </p:cNvSpPr>
          <p:nvPr>
            <p:ph type="subTitle" idx="1"/>
          </p:nvPr>
        </p:nvSpPr>
        <p:spPr>
          <a:xfrm>
            <a:off x="1371600" y="5836758"/>
            <a:ext cx="6400800" cy="823232"/>
          </a:xfrm>
        </p:spPr>
        <p:txBody>
          <a:bodyPr>
            <a:normAutofit fontScale="32500" lnSpcReduction="20000"/>
          </a:bodyPr>
          <a:lstStyle/>
          <a:p>
            <a:endParaRPr lang="en-US" dirty="0" smtClean="0"/>
          </a:p>
          <a:p>
            <a:endParaRPr lang="en-US" dirty="0" smtClean="0"/>
          </a:p>
          <a:p>
            <a:endParaRPr lang="en-US" dirty="0" smtClean="0"/>
          </a:p>
          <a:p>
            <a:r>
              <a:rPr lang="en-US" dirty="0" smtClean="0"/>
              <a:t>http://imgs.sfgate.com/c/pictures/2009/08/27/ba-texas_weather_0500524007.</a:t>
            </a:r>
            <a:r>
              <a:rPr lang="en-US" dirty="0" smtClean="0"/>
              <a:t>jpg</a:t>
            </a:r>
            <a:endParaRPr lang="en-US" dirty="0" smtClean="0"/>
          </a:p>
        </p:txBody>
      </p:sp>
      <p:pic>
        <p:nvPicPr>
          <p:cNvPr id="6" name="Picture 5"/>
          <p:cNvPicPr>
            <a:picLocks noChangeAspect="1"/>
          </p:cNvPicPr>
          <p:nvPr/>
        </p:nvPicPr>
        <p:blipFill>
          <a:blip r:embed="rId2">
            <a:alphaModFix/>
          </a:blip>
          <a:stretch>
            <a:fillRect/>
          </a:stretch>
        </p:blipFill>
        <p:spPr>
          <a:xfrm>
            <a:off x="3125213" y="2348823"/>
            <a:ext cx="2806859" cy="39061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were offering me ideas, and we would type them in as they said them, one at a time</a:t>
            </a:r>
            <a:r>
              <a:rPr lang="en-US" dirty="0" smtClean="0"/>
              <a:t>. One </a:t>
            </a:r>
            <a:r>
              <a:rPr lang="en-US" dirty="0" smtClean="0"/>
              <a:t>idea was weather, which gave us 480,000,000+</a:t>
            </a:r>
            <a:r>
              <a:rPr lang="en-US" dirty="0" smtClean="0"/>
              <a:t> pages</a:t>
            </a:r>
            <a:r>
              <a:rPr lang="en-US" dirty="0" smtClean="0"/>
              <a:t>.</a:t>
            </a:r>
            <a:r>
              <a:rPr lang="en-US" dirty="0" smtClean="0"/>
              <a:t> </a:t>
            </a:r>
            <a:r>
              <a:rPr lang="en-US" dirty="0" smtClean="0"/>
              <a:t>I would ask them, “Does this tell us about the weather near us?” </a:t>
            </a:r>
          </a:p>
          <a:p>
            <a:pPr lvl="1"/>
            <a:r>
              <a:rPr lang="en-US" dirty="0" smtClean="0"/>
              <a:t>They would answer, “no.”</a:t>
            </a:r>
          </a:p>
          <a:p>
            <a:r>
              <a:rPr lang="en-US" dirty="0" smtClean="0"/>
              <a:t>This led me to my guided questions, as well as a few others, “Where are we?”</a:t>
            </a:r>
          </a:p>
          <a:p>
            <a:pPr lvl="1"/>
            <a:r>
              <a:rPr lang="en-US" dirty="0" smtClean="0"/>
              <a:t>Some would say, “Texas.” So we began looking up weather in Texas.</a:t>
            </a:r>
          </a:p>
          <a:p>
            <a:pPr>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457200" y="1223676"/>
            <a:ext cx="8229600" cy="5158020"/>
          </a:xfrm>
        </p:spPr>
        <p:txBody>
          <a:bodyPr>
            <a:normAutofit lnSpcReduction="10000"/>
          </a:bodyPr>
          <a:lstStyle/>
          <a:p>
            <a:r>
              <a:rPr lang="en-US" dirty="0" smtClean="0"/>
              <a:t>The idea of looking up the weather in Texas, showed them that we could narrow down our search. I continued to question them as to where </a:t>
            </a:r>
            <a:r>
              <a:rPr lang="en-US" i="1" dirty="0" smtClean="0"/>
              <a:t>exactly</a:t>
            </a:r>
            <a:r>
              <a:rPr lang="en-US" dirty="0" smtClean="0"/>
              <a:t> we were? </a:t>
            </a:r>
          </a:p>
          <a:p>
            <a:pPr lvl="1"/>
            <a:r>
              <a:rPr lang="en-US" dirty="0" smtClean="0"/>
              <a:t>They figured out it was Killeen, Texas so we began to type in weather in Killeen Texas. We talked about why this was different than just typing in weather.</a:t>
            </a:r>
          </a:p>
          <a:p>
            <a:pPr lvl="2"/>
            <a:r>
              <a:rPr lang="en-US" dirty="0" smtClean="0"/>
              <a:t>They noted that weather, as a key word, brought up different types, and not necessarily the current weather. They also noticed that Texas weather showed different areas of Texas, but not the area we wanted.  </a:t>
            </a:r>
          </a:p>
          <a:p>
            <a:pPr>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endParaRPr lang="en-US" dirty="0"/>
          </a:p>
        </p:txBody>
      </p:sp>
      <p:sp>
        <p:nvSpPr>
          <p:cNvPr id="3" name="Content Placeholder 2"/>
          <p:cNvSpPr>
            <a:spLocks noGrp="1"/>
          </p:cNvSpPr>
          <p:nvPr>
            <p:ph idx="1"/>
          </p:nvPr>
        </p:nvSpPr>
        <p:spPr/>
        <p:txBody>
          <a:bodyPr>
            <a:normAutofit lnSpcReduction="10000"/>
          </a:bodyPr>
          <a:lstStyle/>
          <a:p>
            <a:r>
              <a:rPr lang="en-US" dirty="0" smtClean="0"/>
              <a:t>Once we had the Killeen Texas weather in as our key words, I told them there were 440,000 different pages that came up and how were we going to decide which to look at. </a:t>
            </a:r>
          </a:p>
          <a:p>
            <a:pPr lvl="1"/>
            <a:r>
              <a:rPr lang="en-US" dirty="0" smtClean="0"/>
              <a:t>“Just look at them all, we can help.” Simone</a:t>
            </a:r>
          </a:p>
          <a:p>
            <a:pPr lvl="1"/>
            <a:r>
              <a:rPr lang="en-US" dirty="0" smtClean="0"/>
              <a:t>“Pick 10 and if you don’t like them pick some more.” Shelby</a:t>
            </a:r>
          </a:p>
          <a:p>
            <a:pPr lvl="1"/>
            <a:r>
              <a:rPr lang="en-US" dirty="0" smtClean="0"/>
              <a:t>“My parents just watch the news.” Austin</a:t>
            </a:r>
          </a:p>
          <a:p>
            <a:pPr lvl="2"/>
            <a:r>
              <a:rPr lang="en-US" dirty="0" smtClean="0"/>
              <a:t>This was where my project went a little bit off of the course that I had planned.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Rethink… Redesign</a:t>
            </a:r>
            <a:endParaRPr lang="en-US" dirty="0"/>
          </a:p>
        </p:txBody>
      </p:sp>
      <p:sp>
        <p:nvSpPr>
          <p:cNvPr id="3" name="Content Placeholder 2"/>
          <p:cNvSpPr>
            <a:spLocks noGrp="1"/>
          </p:cNvSpPr>
          <p:nvPr>
            <p:ph idx="1"/>
          </p:nvPr>
        </p:nvSpPr>
        <p:spPr/>
        <p:txBody>
          <a:bodyPr>
            <a:normAutofit lnSpcReduction="10000"/>
          </a:bodyPr>
          <a:lstStyle/>
          <a:p>
            <a:r>
              <a:rPr lang="en-US" dirty="0" smtClean="0"/>
              <a:t>Austin had given me a great idea! He said that his parents just watch the news. I asked him if he knew what news station they watched, and he said, “News 25.” I knew it was KXXV so I asked the children if they thought that a news station would have a website. They said, “yes”</a:t>
            </a:r>
          </a:p>
          <a:p>
            <a:r>
              <a:rPr lang="en-US" dirty="0" smtClean="0"/>
              <a:t>We opened a new window and typed in KXXV news in the search, and immediately found their website.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a:bodyPr>
          <a:lstStyle/>
          <a:p>
            <a:r>
              <a:rPr lang="en-US" dirty="0" smtClean="0"/>
              <a:t>Within the KXXV website, I asked the children what they noticed about the homepage of the station? </a:t>
            </a:r>
          </a:p>
          <a:p>
            <a:pPr lvl="1"/>
            <a:r>
              <a:rPr lang="en-US" dirty="0" smtClean="0"/>
              <a:t>“There’s WEATHER!” –a few different students. </a:t>
            </a:r>
          </a:p>
          <a:p>
            <a:pPr lvl="1"/>
            <a:r>
              <a:rPr lang="en-US" dirty="0" smtClean="0"/>
              <a:t>“It shows the temperature, and the weather symbol.” </a:t>
            </a:r>
            <a:r>
              <a:rPr lang="en-US" dirty="0" err="1" smtClean="0"/>
              <a:t>Jalen</a:t>
            </a:r>
            <a:endParaRPr lang="en-US" dirty="0" smtClean="0"/>
          </a:p>
          <a:p>
            <a:r>
              <a:rPr lang="en-US" dirty="0" smtClean="0"/>
              <a:t>I noted that this would be one of the sites we were going to use. </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a:bodyPr>
          <a:lstStyle/>
          <a:p>
            <a:r>
              <a:rPr lang="en-US" dirty="0" smtClean="0"/>
              <a:t>We went back to our original Google search and clicked on various websites. I asked them which ones they felt were easiest to read?</a:t>
            </a:r>
            <a:r>
              <a:rPr lang="en-US" dirty="0" smtClean="0"/>
              <a:t> Then I asked them to vote on which things they </a:t>
            </a:r>
            <a:r>
              <a:rPr lang="en-US" dirty="0" smtClean="0"/>
              <a:t>felt made a website easier or harder to read? They could choose one or all of the choices: fewer words, pictures, temperature, or video. </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6167" y="4522950"/>
            <a:ext cx="8602239" cy="1649250"/>
          </a:xfrm>
        </p:spPr>
        <p:txBody>
          <a:bodyPr>
            <a:normAutofit/>
          </a:bodyPr>
          <a:lstStyle/>
          <a:p>
            <a:r>
              <a:rPr lang="en-US" sz="3200" dirty="0" smtClean="0"/>
              <a:t>When asked what was most important, pictures had the most votes, followed by fewer words, and temperature. Video had only 6 students. </a:t>
            </a:r>
            <a:endParaRPr lang="en-US" sz="3200" dirty="0"/>
          </a:p>
        </p:txBody>
      </p:sp>
      <p:graphicFrame>
        <p:nvGraphicFramePr>
          <p:cNvPr id="34818" name="Object 2"/>
          <p:cNvGraphicFramePr>
            <a:graphicFrameLocks noChangeAspect="1"/>
          </p:cNvGraphicFramePr>
          <p:nvPr/>
        </p:nvGraphicFramePr>
        <p:xfrm>
          <a:off x="226167" y="438438"/>
          <a:ext cx="8602239" cy="3822127"/>
        </p:xfrm>
        <a:graphic>
          <a:graphicData uri="http://schemas.openxmlformats.org/presentationml/2006/ole">
            <p:oleObj spid="_x0000_s34818" name="Worksheet" r:id="rId3" imgW="4572000" imgH="2032000" progId="Excel.Sheet.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went back to our original Google search and decided that</a:t>
            </a:r>
            <a:r>
              <a:rPr lang="en-US" dirty="0" smtClean="0"/>
              <a:t> based </a:t>
            </a:r>
            <a:r>
              <a:rPr lang="en-US" dirty="0" smtClean="0"/>
              <a:t>o</a:t>
            </a:r>
            <a:r>
              <a:rPr lang="en-US" dirty="0" smtClean="0"/>
              <a:t>n their votes, we </a:t>
            </a:r>
            <a:r>
              <a:rPr lang="en-US" dirty="0" smtClean="0"/>
              <a:t>would </a:t>
            </a:r>
            <a:r>
              <a:rPr lang="en-US" dirty="0" smtClean="0"/>
              <a:t>use</a:t>
            </a:r>
            <a:r>
              <a:rPr lang="en-US" dirty="0" smtClean="0"/>
              <a:t> </a:t>
            </a:r>
            <a:r>
              <a:rPr lang="en-US" dirty="0" err="1" smtClean="0"/>
              <a:t>W</a:t>
            </a:r>
            <a:r>
              <a:rPr lang="en-US" dirty="0" err="1" smtClean="0"/>
              <a:t>eather</a:t>
            </a:r>
            <a:r>
              <a:rPr lang="en-US" dirty="0" err="1" smtClean="0"/>
              <a:t>.com</a:t>
            </a:r>
            <a:r>
              <a:rPr lang="en-US" dirty="0" smtClean="0"/>
              <a:t> as our other </a:t>
            </a:r>
            <a:r>
              <a:rPr lang="en-US" dirty="0" smtClean="0"/>
              <a:t>source because it offered fewer words, more pictures and it had the temperature listed. </a:t>
            </a:r>
            <a:endParaRPr lang="en-US" dirty="0" smtClean="0"/>
          </a:p>
          <a:p>
            <a:pPr lvl="1"/>
            <a:r>
              <a:rPr lang="en-US" dirty="0" smtClean="0"/>
              <a:t>This had been</a:t>
            </a:r>
            <a:r>
              <a:rPr lang="en-US" dirty="0" smtClean="0"/>
              <a:t> </a:t>
            </a:r>
            <a:r>
              <a:rPr lang="en-US" dirty="0" smtClean="0"/>
              <a:t>a site</a:t>
            </a:r>
            <a:r>
              <a:rPr lang="en-US" dirty="0" smtClean="0"/>
              <a:t> </a:t>
            </a:r>
            <a:r>
              <a:rPr lang="en-US" dirty="0" smtClean="0"/>
              <a:t>we used for a previous activity and they were familiar with </a:t>
            </a:r>
            <a:r>
              <a:rPr lang="en-US" dirty="0" smtClean="0"/>
              <a:t>it as well. </a:t>
            </a:r>
            <a:endParaRPr lang="en-US" dirty="0" smtClean="0"/>
          </a:p>
          <a:p>
            <a:r>
              <a:rPr lang="en-US" dirty="0" smtClean="0"/>
              <a:t>We charted the weather for 5 days using both of the sites. I kept it up on a word document so we could add to it each day.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Weather Graph</a:t>
            </a:r>
            <a:endParaRPr lang="en-US" dirty="0"/>
          </a:p>
        </p:txBody>
      </p:sp>
      <p:graphicFrame>
        <p:nvGraphicFramePr>
          <p:cNvPr id="4" name="Content Placeholder 3"/>
          <p:cNvGraphicFramePr>
            <a:graphicFrameLocks noGrp="1"/>
          </p:cNvGraphicFramePr>
          <p:nvPr>
            <p:ph idx="1"/>
          </p:nvPr>
        </p:nvGraphicFramePr>
        <p:xfrm>
          <a:off x="457200" y="1610913"/>
          <a:ext cx="8229600" cy="4711555"/>
        </p:xfrm>
        <a:graphic>
          <a:graphicData uri="http://schemas.openxmlformats.org/drawingml/2006/table">
            <a:tbl>
              <a:tblPr firstRow="1" bandRow="1">
                <a:tableStyleId>{5C22544A-7EE6-4342-B048-85BDC9FD1C3A}</a:tableStyleId>
              </a:tblPr>
              <a:tblGrid>
                <a:gridCol w="2743200"/>
                <a:gridCol w="2743200"/>
                <a:gridCol w="2743200"/>
              </a:tblGrid>
              <a:tr h="690392">
                <a:tc>
                  <a:txBody>
                    <a:bodyPr/>
                    <a:lstStyle/>
                    <a:p>
                      <a:pPr marL="0" marR="0" algn="ctr">
                        <a:spcBef>
                          <a:spcPts val="0"/>
                        </a:spcBef>
                        <a:spcAft>
                          <a:spcPts val="0"/>
                        </a:spcAft>
                      </a:pPr>
                      <a:endParaRPr lang="en-US" sz="2000" dirty="0">
                        <a:latin typeface="Times New Roman"/>
                        <a:ea typeface="Cambria"/>
                        <a:cs typeface="Times New Roman"/>
                      </a:endParaRPr>
                    </a:p>
                    <a:p>
                      <a:pPr marL="0" marR="0" algn="ctr">
                        <a:spcBef>
                          <a:spcPts val="0"/>
                        </a:spcBef>
                        <a:spcAft>
                          <a:spcPts val="0"/>
                        </a:spcAft>
                      </a:pPr>
                      <a:r>
                        <a:rPr lang="en-US" sz="2000" dirty="0">
                          <a:latin typeface="Times New Roman"/>
                          <a:ea typeface="Cambria"/>
                          <a:cs typeface="Times New Roman"/>
                        </a:rPr>
                        <a:t>Day of the week</a:t>
                      </a:r>
                    </a:p>
                  </a:txBody>
                  <a:tcPr marL="68580" marR="68580" marT="0" marB="0"/>
                </a:tc>
                <a:tc>
                  <a:txBody>
                    <a:bodyPr/>
                    <a:lstStyle/>
                    <a:p>
                      <a:pPr marL="0" marR="0" algn="ctr">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Weather.com</a:t>
                      </a:r>
                    </a:p>
                  </a:txBody>
                  <a:tcPr marL="68580" marR="68580" marT="0" marB="0"/>
                </a:tc>
                <a:tc>
                  <a:txBody>
                    <a:bodyPr/>
                    <a:lstStyle/>
                    <a:p>
                      <a:pPr marL="0" marR="0" algn="ctr">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KXXV.com</a:t>
                      </a:r>
                    </a:p>
                  </a:txBody>
                  <a:tcPr marL="68580" marR="68580" marT="0" marB="0"/>
                </a:tc>
              </a:tr>
              <a:tr h="1035587">
                <a:tc>
                  <a:txBody>
                    <a:bodyPr/>
                    <a:lstStyle/>
                    <a:p>
                      <a:pPr marL="0" marR="0" algn="ctr">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Monday</a:t>
                      </a:r>
                    </a:p>
                  </a:txBody>
                  <a:tcPr marL="68580" marR="68580" marT="0" marB="0"/>
                </a:tc>
                <a:tc>
                  <a:txBody>
                    <a:bodyPr/>
                    <a:lstStyle/>
                    <a:p>
                      <a:pPr marL="0" marR="0" algn="ctr">
                        <a:spcBef>
                          <a:spcPts val="0"/>
                        </a:spcBef>
                        <a:spcAft>
                          <a:spcPts val="0"/>
                        </a:spcAft>
                      </a:pPr>
                      <a:r>
                        <a:rPr lang="en-US" sz="2000" dirty="0">
                          <a:latin typeface="Times New Roman"/>
                          <a:ea typeface="Cambria"/>
                          <a:cs typeface="Times New Roman"/>
                        </a:rPr>
                        <a:t>Temp: 85*F</a:t>
                      </a:r>
                    </a:p>
                    <a:p>
                      <a:pPr marL="0" marR="0" algn="ctr">
                        <a:spcBef>
                          <a:spcPts val="0"/>
                        </a:spcBef>
                        <a:spcAft>
                          <a:spcPts val="0"/>
                        </a:spcAft>
                      </a:pPr>
                      <a:r>
                        <a:rPr lang="en-US" sz="2000" dirty="0">
                          <a:latin typeface="Times New Roman"/>
                          <a:ea typeface="Cambria"/>
                          <a:cs typeface="Times New Roman"/>
                        </a:rPr>
                        <a:t>Scattered Thunderstorms</a:t>
                      </a:r>
                    </a:p>
                  </a:txBody>
                  <a:tcPr marL="68580" marR="68580" marT="0" marB="0"/>
                </a:tc>
                <a:tc>
                  <a:txBody>
                    <a:bodyPr/>
                    <a:lstStyle/>
                    <a:p>
                      <a:pPr marL="0" marR="0" algn="ctr">
                        <a:spcBef>
                          <a:spcPts val="0"/>
                        </a:spcBef>
                        <a:spcAft>
                          <a:spcPts val="0"/>
                        </a:spcAft>
                      </a:pPr>
                      <a:r>
                        <a:rPr lang="en-US" sz="2000" dirty="0">
                          <a:latin typeface="Times New Roman"/>
                          <a:ea typeface="Cambria"/>
                          <a:cs typeface="Times New Roman"/>
                        </a:rPr>
                        <a:t>Temp: 89*F</a:t>
                      </a:r>
                    </a:p>
                    <a:p>
                      <a:pPr marL="0" marR="0" algn="ctr">
                        <a:spcBef>
                          <a:spcPts val="0"/>
                        </a:spcBef>
                        <a:spcAft>
                          <a:spcPts val="0"/>
                        </a:spcAft>
                      </a:pPr>
                      <a:r>
                        <a:rPr lang="en-US" sz="2000" dirty="0">
                          <a:latin typeface="Times New Roman"/>
                          <a:ea typeface="Cambria"/>
                          <a:cs typeface="Times New Roman"/>
                        </a:rPr>
                        <a:t>Cloudy with a chance of rain</a:t>
                      </a:r>
                    </a:p>
                  </a:txBody>
                  <a:tcPr marL="68580" marR="68580" marT="0" marB="0"/>
                </a:tc>
              </a:tr>
              <a:tr h="907246">
                <a:tc>
                  <a:txBody>
                    <a:bodyPr/>
                    <a:lstStyle/>
                    <a:p>
                      <a:pPr marL="0" marR="0" algn="ctr">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Tuesday</a:t>
                      </a:r>
                    </a:p>
                  </a:txBody>
                  <a:tcPr marL="68580" marR="68580" marT="0" marB="0"/>
                </a:tc>
                <a:tc>
                  <a:txBody>
                    <a:bodyPr/>
                    <a:lstStyle/>
                    <a:p>
                      <a:pPr marL="0" marR="0" algn="ctr">
                        <a:spcBef>
                          <a:spcPts val="0"/>
                        </a:spcBef>
                        <a:spcAft>
                          <a:spcPts val="0"/>
                        </a:spcAft>
                      </a:pPr>
                      <a:r>
                        <a:rPr lang="en-US" sz="2000">
                          <a:latin typeface="Times New Roman"/>
                          <a:ea typeface="Cambria"/>
                          <a:cs typeface="Times New Roman"/>
                        </a:rPr>
                        <a:t>Temp: 86*F</a:t>
                      </a:r>
                    </a:p>
                    <a:p>
                      <a:pPr marL="0" marR="0" algn="ctr">
                        <a:spcBef>
                          <a:spcPts val="0"/>
                        </a:spcBef>
                        <a:spcAft>
                          <a:spcPts val="0"/>
                        </a:spcAft>
                      </a:pPr>
                      <a:r>
                        <a:rPr lang="en-US" sz="2000">
                          <a:latin typeface="Times New Roman"/>
                          <a:ea typeface="Cambria"/>
                          <a:cs typeface="Times New Roman"/>
                        </a:rPr>
                        <a:t>Scattered Thunderstorms</a:t>
                      </a:r>
                    </a:p>
                  </a:txBody>
                  <a:tcPr marL="68580" marR="68580" marT="0" marB="0"/>
                </a:tc>
                <a:tc>
                  <a:txBody>
                    <a:bodyPr/>
                    <a:lstStyle/>
                    <a:p>
                      <a:pPr marL="0" marR="0" algn="ctr">
                        <a:spcBef>
                          <a:spcPts val="0"/>
                        </a:spcBef>
                        <a:spcAft>
                          <a:spcPts val="0"/>
                        </a:spcAft>
                      </a:pPr>
                      <a:r>
                        <a:rPr lang="en-US" sz="2000" dirty="0">
                          <a:latin typeface="Times New Roman"/>
                          <a:ea typeface="Cambria"/>
                          <a:cs typeface="Times New Roman"/>
                        </a:rPr>
                        <a:t>Temp: 89*F</a:t>
                      </a:r>
                    </a:p>
                    <a:p>
                      <a:pPr marL="0" marR="0" algn="ctr">
                        <a:spcBef>
                          <a:spcPts val="0"/>
                        </a:spcBef>
                        <a:spcAft>
                          <a:spcPts val="0"/>
                        </a:spcAft>
                      </a:pPr>
                      <a:r>
                        <a:rPr lang="en-US" sz="2000" dirty="0">
                          <a:latin typeface="Times New Roman"/>
                          <a:ea typeface="Cambria"/>
                          <a:cs typeface="Times New Roman"/>
                        </a:rPr>
                        <a:t>Cloudy with a chance of rain</a:t>
                      </a:r>
                    </a:p>
                  </a:txBody>
                  <a:tcPr marL="68580" marR="68580" marT="0" marB="0"/>
                </a:tc>
              </a:tr>
              <a:tr h="690392">
                <a:tc>
                  <a:txBody>
                    <a:bodyPr/>
                    <a:lstStyle/>
                    <a:p>
                      <a:pPr marL="0" marR="0" algn="ctr">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Wednesday</a:t>
                      </a:r>
                    </a:p>
                  </a:txBody>
                  <a:tcPr marL="68580" marR="68580" marT="0" marB="0"/>
                </a:tc>
                <a:tc>
                  <a:txBody>
                    <a:bodyPr/>
                    <a:lstStyle/>
                    <a:p>
                      <a:pPr marL="0" marR="0" algn="ctr">
                        <a:spcBef>
                          <a:spcPts val="0"/>
                        </a:spcBef>
                        <a:spcAft>
                          <a:spcPts val="0"/>
                        </a:spcAft>
                      </a:pPr>
                      <a:r>
                        <a:rPr lang="en-US" sz="2000">
                          <a:latin typeface="Times New Roman"/>
                          <a:ea typeface="Cambria"/>
                          <a:cs typeface="Times New Roman"/>
                        </a:rPr>
                        <a:t>Temp: 76*F</a:t>
                      </a:r>
                    </a:p>
                    <a:p>
                      <a:pPr marL="0" marR="0" algn="ctr">
                        <a:spcBef>
                          <a:spcPts val="0"/>
                        </a:spcBef>
                        <a:spcAft>
                          <a:spcPts val="0"/>
                        </a:spcAft>
                      </a:pPr>
                      <a:r>
                        <a:rPr lang="en-US" sz="2000">
                          <a:latin typeface="Times New Roman"/>
                          <a:ea typeface="Cambria"/>
                          <a:cs typeface="Times New Roman"/>
                        </a:rPr>
                        <a:t>Sunny</a:t>
                      </a:r>
                    </a:p>
                  </a:txBody>
                  <a:tcPr marL="68580" marR="68580" marT="0" marB="0"/>
                </a:tc>
                <a:tc>
                  <a:txBody>
                    <a:bodyPr/>
                    <a:lstStyle/>
                    <a:p>
                      <a:pPr marL="0" marR="0" algn="ctr">
                        <a:spcBef>
                          <a:spcPts val="0"/>
                        </a:spcBef>
                        <a:spcAft>
                          <a:spcPts val="0"/>
                        </a:spcAft>
                      </a:pPr>
                      <a:r>
                        <a:rPr lang="en-US" sz="2000" dirty="0">
                          <a:latin typeface="Times New Roman"/>
                          <a:ea typeface="Cambria"/>
                          <a:cs typeface="Times New Roman"/>
                        </a:rPr>
                        <a:t>Temp: 72*F</a:t>
                      </a:r>
                    </a:p>
                    <a:p>
                      <a:pPr marL="0" marR="0" algn="ctr">
                        <a:spcBef>
                          <a:spcPts val="0"/>
                        </a:spcBef>
                        <a:spcAft>
                          <a:spcPts val="0"/>
                        </a:spcAft>
                      </a:pPr>
                      <a:r>
                        <a:rPr lang="en-US" sz="2000" dirty="0">
                          <a:latin typeface="Times New Roman"/>
                          <a:ea typeface="Cambria"/>
                          <a:cs typeface="Times New Roman"/>
                        </a:rPr>
                        <a:t>Partly cloudy</a:t>
                      </a:r>
                    </a:p>
                  </a:txBody>
                  <a:tcPr marL="68580" marR="68580" marT="0" marB="0"/>
                </a:tc>
              </a:tr>
              <a:tr h="690392">
                <a:tc>
                  <a:txBody>
                    <a:bodyPr/>
                    <a:lstStyle/>
                    <a:p>
                      <a:pPr marL="0" marR="0" algn="ctr">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Thursday</a:t>
                      </a:r>
                    </a:p>
                  </a:txBody>
                  <a:tcPr marL="68580" marR="68580" marT="0" marB="0"/>
                </a:tc>
                <a:tc>
                  <a:txBody>
                    <a:bodyPr/>
                    <a:lstStyle/>
                    <a:p>
                      <a:pPr marL="0" marR="0" algn="ctr">
                        <a:spcBef>
                          <a:spcPts val="0"/>
                        </a:spcBef>
                        <a:spcAft>
                          <a:spcPts val="0"/>
                        </a:spcAft>
                      </a:pPr>
                      <a:r>
                        <a:rPr lang="en-US" sz="2000">
                          <a:latin typeface="Times New Roman"/>
                          <a:ea typeface="Cambria"/>
                          <a:cs typeface="Times New Roman"/>
                        </a:rPr>
                        <a:t>Temp: 80*F</a:t>
                      </a:r>
                    </a:p>
                    <a:p>
                      <a:pPr marL="0" marR="0" algn="ctr">
                        <a:spcBef>
                          <a:spcPts val="0"/>
                        </a:spcBef>
                        <a:spcAft>
                          <a:spcPts val="0"/>
                        </a:spcAft>
                      </a:pPr>
                      <a:r>
                        <a:rPr lang="en-US" sz="2000">
                          <a:latin typeface="Times New Roman"/>
                          <a:ea typeface="Cambria"/>
                          <a:cs typeface="Times New Roman"/>
                        </a:rPr>
                        <a:t>Mostly Cloudy</a:t>
                      </a:r>
                    </a:p>
                  </a:txBody>
                  <a:tcPr marL="68580" marR="68580" marT="0" marB="0"/>
                </a:tc>
                <a:tc>
                  <a:txBody>
                    <a:bodyPr/>
                    <a:lstStyle/>
                    <a:p>
                      <a:pPr marL="0" marR="0" algn="ctr">
                        <a:spcBef>
                          <a:spcPts val="0"/>
                        </a:spcBef>
                        <a:spcAft>
                          <a:spcPts val="0"/>
                        </a:spcAft>
                      </a:pPr>
                      <a:r>
                        <a:rPr lang="en-US" sz="2000" dirty="0">
                          <a:latin typeface="Times New Roman"/>
                          <a:ea typeface="Cambria"/>
                          <a:cs typeface="Times New Roman"/>
                        </a:rPr>
                        <a:t>Temp: 88*F</a:t>
                      </a:r>
                    </a:p>
                    <a:p>
                      <a:pPr marL="0" marR="0" algn="ctr">
                        <a:spcBef>
                          <a:spcPts val="0"/>
                        </a:spcBef>
                        <a:spcAft>
                          <a:spcPts val="0"/>
                        </a:spcAft>
                      </a:pPr>
                      <a:r>
                        <a:rPr lang="en-US" sz="2000" dirty="0">
                          <a:latin typeface="Times New Roman"/>
                          <a:ea typeface="Cambria"/>
                          <a:cs typeface="Times New Roman"/>
                        </a:rPr>
                        <a:t>Thunderstorms </a:t>
                      </a:r>
                    </a:p>
                  </a:txBody>
                  <a:tcPr marL="68580" marR="68580" marT="0" marB="0"/>
                </a:tc>
              </a:tr>
              <a:tr h="690392">
                <a:tc>
                  <a:txBody>
                    <a:bodyPr/>
                    <a:lstStyle/>
                    <a:p>
                      <a:pPr marL="0" marR="0">
                        <a:spcBef>
                          <a:spcPts val="0"/>
                        </a:spcBef>
                        <a:spcAft>
                          <a:spcPts val="0"/>
                        </a:spcAft>
                      </a:pPr>
                      <a:endParaRPr lang="en-US" sz="2000">
                        <a:latin typeface="Times New Roman"/>
                        <a:ea typeface="Cambria"/>
                        <a:cs typeface="Times New Roman"/>
                      </a:endParaRPr>
                    </a:p>
                    <a:p>
                      <a:pPr marL="0" marR="0" algn="ctr">
                        <a:spcBef>
                          <a:spcPts val="0"/>
                        </a:spcBef>
                        <a:spcAft>
                          <a:spcPts val="0"/>
                        </a:spcAft>
                      </a:pPr>
                      <a:r>
                        <a:rPr lang="en-US" sz="2000">
                          <a:latin typeface="Times New Roman"/>
                          <a:ea typeface="Cambria"/>
                          <a:cs typeface="Times New Roman"/>
                        </a:rPr>
                        <a:t>Friday</a:t>
                      </a:r>
                    </a:p>
                  </a:txBody>
                  <a:tcPr marL="68580" marR="68580" marT="0" marB="0"/>
                </a:tc>
                <a:tc>
                  <a:txBody>
                    <a:bodyPr/>
                    <a:lstStyle/>
                    <a:p>
                      <a:pPr marL="0" marR="0" algn="ctr">
                        <a:spcBef>
                          <a:spcPts val="0"/>
                        </a:spcBef>
                        <a:spcAft>
                          <a:spcPts val="0"/>
                        </a:spcAft>
                      </a:pPr>
                      <a:r>
                        <a:rPr lang="en-US" sz="2000">
                          <a:latin typeface="Times New Roman"/>
                          <a:ea typeface="Cambria"/>
                          <a:cs typeface="Times New Roman"/>
                        </a:rPr>
                        <a:t>Temp: 79*F</a:t>
                      </a:r>
                    </a:p>
                    <a:p>
                      <a:pPr marL="0" marR="0" algn="ctr">
                        <a:spcBef>
                          <a:spcPts val="0"/>
                        </a:spcBef>
                        <a:spcAft>
                          <a:spcPts val="0"/>
                        </a:spcAft>
                      </a:pPr>
                      <a:r>
                        <a:rPr lang="en-US" sz="2000">
                          <a:latin typeface="Times New Roman"/>
                          <a:ea typeface="Cambria"/>
                          <a:cs typeface="Times New Roman"/>
                        </a:rPr>
                        <a:t>Partly Cloudy</a:t>
                      </a:r>
                    </a:p>
                  </a:txBody>
                  <a:tcPr marL="68580" marR="68580" marT="0" marB="0"/>
                </a:tc>
                <a:tc>
                  <a:txBody>
                    <a:bodyPr/>
                    <a:lstStyle/>
                    <a:p>
                      <a:pPr marL="0" marR="0" algn="ctr">
                        <a:spcBef>
                          <a:spcPts val="0"/>
                        </a:spcBef>
                        <a:spcAft>
                          <a:spcPts val="0"/>
                        </a:spcAft>
                      </a:pPr>
                      <a:r>
                        <a:rPr lang="en-US" sz="2000" dirty="0">
                          <a:latin typeface="Times New Roman"/>
                          <a:ea typeface="Cambria"/>
                          <a:cs typeface="Times New Roman"/>
                        </a:rPr>
                        <a:t>Temp: 81*F</a:t>
                      </a:r>
                    </a:p>
                    <a:p>
                      <a:pPr marL="0" marR="0" algn="ctr">
                        <a:spcBef>
                          <a:spcPts val="0"/>
                        </a:spcBef>
                        <a:spcAft>
                          <a:spcPts val="0"/>
                        </a:spcAft>
                      </a:pPr>
                      <a:r>
                        <a:rPr lang="en-US" sz="2000" dirty="0">
                          <a:latin typeface="Times New Roman"/>
                          <a:ea typeface="Cambria"/>
                          <a:cs typeface="Times New Roman"/>
                        </a:rPr>
                        <a:t>Thunderstorms</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lnSpcReduction="10000"/>
          </a:bodyPr>
          <a:lstStyle/>
          <a:p>
            <a:r>
              <a:rPr lang="en-US" dirty="0" smtClean="0"/>
              <a:t>By the third day, my students were really beginning to realize a pattern. The </a:t>
            </a:r>
            <a:r>
              <a:rPr lang="en-US" dirty="0" err="1" smtClean="0"/>
              <a:t>weather.com</a:t>
            </a:r>
            <a:r>
              <a:rPr lang="en-US" dirty="0" smtClean="0"/>
              <a:t> site and the KXXV site were never the same. </a:t>
            </a:r>
          </a:p>
          <a:p>
            <a:r>
              <a:rPr lang="en-US" dirty="0" smtClean="0"/>
              <a:t>We talked about ways to determine which was more accurate and why? </a:t>
            </a:r>
          </a:p>
          <a:p>
            <a:pPr lvl="1"/>
            <a:r>
              <a:rPr lang="en-US" dirty="0" smtClean="0"/>
              <a:t>“We could just look out the window.” –</a:t>
            </a:r>
            <a:r>
              <a:rPr lang="en-US" dirty="0" err="1" smtClean="0"/>
              <a:t>Dermontti</a:t>
            </a:r>
            <a:endParaRPr lang="en-US" dirty="0" smtClean="0"/>
          </a:p>
          <a:p>
            <a:pPr lvl="1"/>
            <a:r>
              <a:rPr lang="en-US" dirty="0" smtClean="0"/>
              <a:t>“ We could just do it ourselves and see which is the same.” </a:t>
            </a:r>
            <a:r>
              <a:rPr lang="en-US" dirty="0" err="1" smtClean="0"/>
              <a:t>Jalen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Weather?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teach first grade and we have been learning about the weather in science. We have also been learning how to chart the weather and keep track of temperature based on our own observations out the window and with a thermometer.</a:t>
            </a:r>
          </a:p>
          <a:p>
            <a:r>
              <a:rPr lang="en-US" dirty="0" smtClean="0"/>
              <a:t>This led me to wonder how it would be possible to chart weather accurately and where to get the information to do so on the Internet. I also wondered if my students would be successful at helping me find sites to look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Despite this was a technology based project, I couldn’t avoid the great answer </a:t>
            </a:r>
            <a:r>
              <a:rPr lang="en-US" dirty="0" err="1" smtClean="0"/>
              <a:t>Jalen</a:t>
            </a:r>
            <a:r>
              <a:rPr lang="en-US" dirty="0" smtClean="0"/>
              <a:t> had come up with to evaluate the site. Again, I went in a different direction than I had planned. </a:t>
            </a:r>
          </a:p>
          <a:p>
            <a:r>
              <a:rPr lang="en-US" dirty="0" smtClean="0"/>
              <a:t>We took our own data and recorded the weather </a:t>
            </a:r>
            <a:r>
              <a:rPr lang="en-US" dirty="0" smtClean="0"/>
              <a:t>ourselves</a:t>
            </a:r>
            <a:r>
              <a:rPr lang="en-US" dirty="0" smtClean="0"/>
              <a:t> f</a:t>
            </a:r>
            <a:r>
              <a:rPr lang="en-US" dirty="0" smtClean="0"/>
              <a:t>or </a:t>
            </a:r>
            <a:r>
              <a:rPr lang="en-US" dirty="0" smtClean="0"/>
              <a:t>the last two days.</a:t>
            </a:r>
            <a:r>
              <a:rPr lang="en-US" dirty="0" smtClean="0"/>
              <a:t> </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Determination…</a:t>
            </a:r>
            <a:endParaRPr lang="en-US" dirty="0"/>
          </a:p>
        </p:txBody>
      </p:sp>
      <p:sp>
        <p:nvSpPr>
          <p:cNvPr id="3" name="Content Placeholder 2"/>
          <p:cNvSpPr>
            <a:spLocks noGrp="1"/>
          </p:cNvSpPr>
          <p:nvPr>
            <p:ph idx="1"/>
          </p:nvPr>
        </p:nvSpPr>
        <p:spPr/>
        <p:txBody>
          <a:bodyPr/>
          <a:lstStyle/>
          <a:p>
            <a:r>
              <a:rPr lang="en-US" dirty="0" smtClean="0"/>
              <a:t>When we had finished our week of weather charting, we looked at all of the data. </a:t>
            </a:r>
          </a:p>
          <a:p>
            <a:r>
              <a:rPr lang="en-US" dirty="0" smtClean="0"/>
              <a:t>My students determined that the KXXV site was more accurate than the</a:t>
            </a:r>
            <a:r>
              <a:rPr lang="en-US" dirty="0" smtClean="0"/>
              <a:t> </a:t>
            </a:r>
            <a:r>
              <a:rPr lang="en-US" dirty="0" err="1" smtClean="0"/>
              <a:t>W</a:t>
            </a:r>
            <a:r>
              <a:rPr lang="en-US" dirty="0" err="1" smtClean="0"/>
              <a:t>eather</a:t>
            </a:r>
            <a:r>
              <a:rPr lang="en-US" dirty="0" err="1" smtClean="0"/>
              <a:t>.com</a:t>
            </a:r>
            <a:r>
              <a:rPr lang="en-US" dirty="0" smtClean="0"/>
              <a:t> site. On </a:t>
            </a:r>
            <a:r>
              <a:rPr lang="en-US" dirty="0" smtClean="0"/>
              <a:t>Thursday, </a:t>
            </a:r>
            <a:r>
              <a:rPr lang="en-US" dirty="0" err="1" smtClean="0"/>
              <a:t>W</a:t>
            </a:r>
            <a:r>
              <a:rPr lang="en-US" dirty="0" err="1" smtClean="0"/>
              <a:t>eather</a:t>
            </a:r>
            <a:r>
              <a:rPr lang="en-US" dirty="0" err="1" smtClean="0"/>
              <a:t>.com</a:t>
            </a:r>
            <a:r>
              <a:rPr lang="en-US" dirty="0" smtClean="0"/>
              <a:t> </a:t>
            </a:r>
            <a:r>
              <a:rPr lang="en-US" dirty="0" smtClean="0"/>
              <a:t>had </a:t>
            </a:r>
            <a:r>
              <a:rPr lang="en-US" dirty="0" smtClean="0"/>
              <a:t>said partly cloudy and they couldn’t believe that it could be wrong, because when we looked out our window, it was thunder and lightening.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normAutofit lnSpcReduction="10000"/>
          </a:bodyPr>
          <a:lstStyle/>
          <a:p>
            <a:r>
              <a:rPr lang="en-US" dirty="0" smtClean="0"/>
              <a:t>Through the experiment we did, my students realized that you can’t always trust what you read on the Internet</a:t>
            </a:r>
            <a:r>
              <a:rPr lang="en-US" dirty="0" smtClean="0"/>
              <a:t>.</a:t>
            </a:r>
          </a:p>
          <a:p>
            <a:r>
              <a:rPr lang="en-US" dirty="0" smtClean="0"/>
              <a:t>We talked about the things they had determined made a good site choice: fewer words, pictures, temperature and video. </a:t>
            </a:r>
          </a:p>
          <a:p>
            <a:pPr lvl="1"/>
            <a:r>
              <a:rPr lang="en-US" dirty="0" smtClean="0"/>
              <a:t>I asked if they felt this wa</a:t>
            </a:r>
            <a:r>
              <a:rPr lang="en-US" dirty="0" smtClean="0"/>
              <a:t>s always true because we had used </a:t>
            </a:r>
            <a:r>
              <a:rPr lang="en-US" dirty="0" err="1" smtClean="0"/>
              <a:t>Weather.com</a:t>
            </a:r>
            <a:r>
              <a:rPr lang="en-US" dirty="0" smtClean="0"/>
              <a:t> and it had those things, however it was not more accurate than the KXXV site.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know which sites are the best? </a:t>
            </a:r>
            <a:endParaRPr lang="en-US" dirty="0"/>
          </a:p>
        </p:txBody>
      </p:sp>
      <p:sp>
        <p:nvSpPr>
          <p:cNvPr id="3" name="Content Placeholder 2"/>
          <p:cNvSpPr>
            <a:spLocks noGrp="1"/>
          </p:cNvSpPr>
          <p:nvPr>
            <p:ph idx="1"/>
          </p:nvPr>
        </p:nvSpPr>
        <p:spPr>
          <a:xfrm>
            <a:off x="457200" y="1615690"/>
            <a:ext cx="8229600" cy="4525963"/>
          </a:xfrm>
        </p:spPr>
        <p:txBody>
          <a:bodyPr>
            <a:normAutofit lnSpcReduction="10000"/>
          </a:bodyPr>
          <a:lstStyle/>
          <a:p>
            <a:r>
              <a:rPr lang="en-US" dirty="0" smtClean="0"/>
              <a:t>We continued to evaluate the two sites. We talked about what the difference was between the two sites. </a:t>
            </a:r>
          </a:p>
          <a:p>
            <a:r>
              <a:rPr lang="en-US" dirty="0" smtClean="0"/>
              <a:t>Guided question:</a:t>
            </a:r>
          </a:p>
          <a:p>
            <a:pPr lvl="1"/>
            <a:r>
              <a:rPr lang="en-US" dirty="0" smtClean="0"/>
              <a:t>“Where does </a:t>
            </a:r>
            <a:r>
              <a:rPr lang="en-US" dirty="0" err="1" smtClean="0"/>
              <a:t>W</a:t>
            </a:r>
            <a:r>
              <a:rPr lang="en-US" dirty="0" err="1" smtClean="0"/>
              <a:t>eather.com</a:t>
            </a:r>
            <a:r>
              <a:rPr lang="en-US" dirty="0" smtClean="0"/>
              <a:t> focus on? Just Killeen Texas, or everywhere?” </a:t>
            </a:r>
          </a:p>
          <a:p>
            <a:pPr lvl="1"/>
            <a:r>
              <a:rPr lang="en-US" dirty="0" smtClean="0"/>
              <a:t>“Where does KXXV focus on? The Killeen area in Texas, or everywhere?” </a:t>
            </a:r>
          </a:p>
          <a:p>
            <a:pPr lvl="1"/>
            <a:r>
              <a:rPr lang="en-US" dirty="0" smtClean="0"/>
              <a:t>“What kind of a site is KXXV?”</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facts…</a:t>
            </a:r>
            <a:endParaRPr lang="en-US" dirty="0"/>
          </a:p>
        </p:txBody>
      </p:sp>
      <p:sp>
        <p:nvSpPr>
          <p:cNvPr id="3" name="Content Placeholder 2"/>
          <p:cNvSpPr>
            <a:spLocks noGrp="1"/>
          </p:cNvSpPr>
          <p:nvPr>
            <p:ph idx="1"/>
          </p:nvPr>
        </p:nvSpPr>
        <p:spPr/>
        <p:txBody>
          <a:bodyPr>
            <a:normAutofit fontScale="92500"/>
          </a:bodyPr>
          <a:lstStyle/>
          <a:p>
            <a:r>
              <a:rPr lang="en-US" dirty="0" smtClean="0"/>
              <a:t>We talked about the fact that KXXV was a specific news station for our area and that they specialized solely in the Killeen, Texas area. </a:t>
            </a:r>
          </a:p>
          <a:p>
            <a:r>
              <a:rPr lang="en-US" dirty="0" smtClean="0"/>
              <a:t>They came to the conclusion that </a:t>
            </a:r>
            <a:r>
              <a:rPr lang="en-US" dirty="0" err="1" smtClean="0"/>
              <a:t>W</a:t>
            </a:r>
            <a:r>
              <a:rPr lang="en-US" dirty="0" err="1" smtClean="0"/>
              <a:t>eather.com</a:t>
            </a:r>
            <a:r>
              <a:rPr lang="en-US" dirty="0" smtClean="0"/>
              <a:t> was a far bigger based website that would be more prone to making mistakes for weather forecasts because its main focus was weather everywhere, not in our immediate area.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Conclusion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My students and I talked about the importance of key words for a search. We looked back on how many websites came up for weather vs. weather in Killeen Texas and determined the need for specifics.</a:t>
            </a:r>
          </a:p>
          <a:p>
            <a:r>
              <a:rPr lang="en-US" dirty="0" smtClean="0"/>
              <a:t>We also decided that accuracy was the best when we were looking at a specific topic. </a:t>
            </a:r>
          </a:p>
          <a:p>
            <a:r>
              <a:rPr lang="en-US" dirty="0" smtClean="0"/>
              <a:t>They determined that just because a website says something does not mean it is true. You need to check more than one site and take your own knowledge into consideration when evaluating a site.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2568"/>
          </a:xfrm>
        </p:spPr>
        <p:txBody>
          <a:bodyPr/>
          <a:lstStyle/>
          <a:p>
            <a:r>
              <a:rPr lang="en-US" dirty="0" smtClean="0"/>
              <a:t>What will happen? </a:t>
            </a:r>
            <a:endParaRPr lang="en-US" dirty="0"/>
          </a:p>
        </p:txBody>
      </p:sp>
      <p:sp>
        <p:nvSpPr>
          <p:cNvPr id="3" name="Content Placeholder 2"/>
          <p:cNvSpPr>
            <a:spLocks noGrp="1"/>
          </p:cNvSpPr>
          <p:nvPr>
            <p:ph sz="half" idx="1"/>
          </p:nvPr>
        </p:nvSpPr>
        <p:spPr>
          <a:xfrm>
            <a:off x="457200" y="1417638"/>
            <a:ext cx="4038600" cy="4708525"/>
          </a:xfrm>
        </p:spPr>
        <p:txBody>
          <a:bodyPr>
            <a:normAutofit/>
          </a:bodyPr>
          <a:lstStyle/>
          <a:p>
            <a:r>
              <a:rPr lang="en-US" dirty="0" smtClean="0"/>
              <a:t>I know many of my students have the Internet at home, but do not use it for educational purposes, so I was curious how many would have experience looking up information on a search engine.</a:t>
            </a:r>
          </a:p>
          <a:p>
            <a:endParaRPr lang="en-US" dirty="0"/>
          </a:p>
        </p:txBody>
      </p:sp>
      <p:sp>
        <p:nvSpPr>
          <p:cNvPr id="4" name="Content Placeholder 3"/>
          <p:cNvSpPr>
            <a:spLocks noGrp="1"/>
          </p:cNvSpPr>
          <p:nvPr>
            <p:ph sz="half" idx="2"/>
          </p:nvPr>
        </p:nvSpPr>
        <p:spPr>
          <a:xfrm>
            <a:off x="4648200" y="1177206"/>
            <a:ext cx="4038600" cy="4948957"/>
          </a:xfrm>
        </p:spPr>
        <p:txBody>
          <a:bodyPr>
            <a:normAutofit/>
          </a:bodyPr>
          <a:lstStyle/>
          <a:p>
            <a:r>
              <a:rPr lang="en-US" dirty="0" smtClean="0"/>
              <a:t>I have offered my students opportunities to experience using a search engine, however it was minimal and in a whole group setting. I wondered if this would affect their ability to participate in the project in a positive way, or not at all.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775911" cy="966114"/>
          </a:xfrm>
        </p:spPr>
        <p:txBody>
          <a:bodyPr>
            <a:normAutofit fontScale="90000"/>
          </a:bodyPr>
          <a:lstStyle/>
          <a:p>
            <a:r>
              <a:rPr lang="en-US" sz="4889" dirty="0" smtClean="0"/>
              <a:t>						Predictions</a:t>
            </a:r>
            <a:r>
              <a:rPr lang="en-US" dirty="0" smtClean="0"/>
              <a:t/>
            </a:r>
            <a:br>
              <a:rPr lang="en-US" dirty="0" smtClean="0"/>
            </a:br>
            <a:endParaRPr lang="en-US" dirty="0"/>
          </a:p>
        </p:txBody>
      </p:sp>
      <p:sp>
        <p:nvSpPr>
          <p:cNvPr id="3" name="Content Placeholder 2"/>
          <p:cNvSpPr>
            <a:spLocks noGrp="1"/>
          </p:cNvSpPr>
          <p:nvPr>
            <p:ph idx="1"/>
          </p:nvPr>
        </p:nvSpPr>
        <p:spPr>
          <a:xfrm>
            <a:off x="4801423" y="1239164"/>
            <a:ext cx="3885377" cy="4886999"/>
          </a:xfrm>
        </p:spPr>
        <p:txBody>
          <a:bodyPr/>
          <a:lstStyle/>
          <a:p>
            <a:r>
              <a:rPr lang="en-US" dirty="0" smtClean="0"/>
              <a:t>#2: I also predicted that a few would be able to give me more information on how to find out about our local weather online. </a:t>
            </a:r>
          </a:p>
          <a:p>
            <a:endParaRPr lang="en-US" dirty="0"/>
          </a:p>
        </p:txBody>
      </p:sp>
      <p:sp>
        <p:nvSpPr>
          <p:cNvPr id="4" name="Text Placeholder 3"/>
          <p:cNvSpPr>
            <a:spLocks noGrp="1"/>
          </p:cNvSpPr>
          <p:nvPr>
            <p:ph type="body" sz="half" idx="2"/>
          </p:nvPr>
        </p:nvSpPr>
        <p:spPr>
          <a:xfrm>
            <a:off x="457200" y="1435100"/>
            <a:ext cx="3724684" cy="4691063"/>
          </a:xfrm>
        </p:spPr>
        <p:txBody>
          <a:bodyPr>
            <a:normAutofit/>
          </a:bodyPr>
          <a:lstStyle/>
          <a:p>
            <a:r>
              <a:rPr lang="en-US" sz="3200" dirty="0" smtClean="0"/>
              <a:t>#1:  I predicted that most of the class would be able to give me an idea of where to find information about weather in general.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 Background</a:t>
            </a:r>
            <a:endParaRPr lang="en-US" dirty="0"/>
          </a:p>
        </p:txBody>
      </p:sp>
      <p:sp>
        <p:nvSpPr>
          <p:cNvPr id="3" name="Vertical Text Placeholder 2"/>
          <p:cNvSpPr>
            <a:spLocks noGrp="1"/>
          </p:cNvSpPr>
          <p:nvPr>
            <p:ph type="body" orient="vert" idx="1"/>
          </p:nvPr>
        </p:nvSpPr>
        <p:spPr>
          <a:xfrm rot="16200000">
            <a:off x="2112884" y="-99271"/>
            <a:ext cx="4925679" cy="8500940"/>
          </a:xfrm>
        </p:spPr>
        <p:txBody>
          <a:bodyPr>
            <a:normAutofit lnSpcReduction="10000"/>
          </a:bodyPr>
          <a:lstStyle/>
          <a:p>
            <a:r>
              <a:rPr lang="en-US" dirty="0" smtClean="0"/>
              <a:t>#1</a:t>
            </a:r>
            <a:r>
              <a:rPr lang="en-US" sz="2000" dirty="0" smtClean="0"/>
              <a:t> Most</a:t>
            </a:r>
            <a:r>
              <a:rPr lang="en-US" sz="2000" dirty="0" smtClean="0"/>
              <a:t> students </a:t>
            </a:r>
            <a:r>
              <a:rPr lang="en-US" sz="2000" dirty="0" smtClean="0"/>
              <a:t>could give me a general idea on where to search for weather.</a:t>
            </a:r>
          </a:p>
          <a:p>
            <a:pPr lvl="1"/>
            <a:r>
              <a:rPr lang="en-US" dirty="0" smtClean="0"/>
              <a:t>This was based on the fact that we have done projects before where I have told them step by step and I hoped that they would be able to recall this prior knowledge for the project.</a:t>
            </a:r>
          </a:p>
          <a:p>
            <a:pPr lvl="1"/>
            <a:endParaRPr lang="en-US" sz="1600" dirty="0" smtClean="0"/>
          </a:p>
          <a:p>
            <a:r>
              <a:rPr lang="en-US" dirty="0" smtClean="0"/>
              <a:t>#2 </a:t>
            </a:r>
            <a:r>
              <a:rPr lang="en-US" sz="2000" dirty="0" smtClean="0"/>
              <a:t>A few students could tell me where to find information on local weather.</a:t>
            </a:r>
            <a:endParaRPr lang="en-US" dirty="0" smtClean="0"/>
          </a:p>
          <a:p>
            <a:pPr lvl="1"/>
            <a:r>
              <a:rPr lang="en-US" dirty="0" smtClean="0"/>
              <a:t>This was due in part to their ability to use the computer with ease and the knowledge that they spent time outside of school on their computers. </a:t>
            </a:r>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this is a first grade classroom, I will begin the plan in a whole group setting with the computer hooked up to the T.V. set. </a:t>
            </a:r>
          </a:p>
          <a:p>
            <a:r>
              <a:rPr lang="en-US" dirty="0" smtClean="0"/>
              <a:t>I will ask them what to do if I want to look up information about weather.</a:t>
            </a:r>
          </a:p>
          <a:p>
            <a:pPr lvl="1"/>
            <a:r>
              <a:rPr lang="en-US" dirty="0" smtClean="0"/>
              <a:t>Guided questions: </a:t>
            </a:r>
          </a:p>
          <a:p>
            <a:pPr lvl="2"/>
            <a:r>
              <a:rPr lang="en-US" dirty="0" smtClean="0"/>
              <a:t>“Where do you go on the Internet when you want to learn about something?”</a:t>
            </a:r>
          </a:p>
          <a:p>
            <a:pPr lvl="2"/>
            <a:r>
              <a:rPr lang="en-US" dirty="0" smtClean="0"/>
              <a:t>“What would I want to type in?” </a:t>
            </a:r>
          </a:p>
          <a:p>
            <a:pPr lvl="2"/>
            <a:r>
              <a:rPr lang="en-US" dirty="0" smtClean="0"/>
              <a:t>“Does it matter what I type?”</a:t>
            </a:r>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continued…</a:t>
            </a:r>
            <a:endParaRPr lang="en-US" dirty="0"/>
          </a:p>
        </p:txBody>
      </p:sp>
      <p:sp>
        <p:nvSpPr>
          <p:cNvPr id="3" name="Content Placeholder 2"/>
          <p:cNvSpPr>
            <a:spLocks noGrp="1"/>
          </p:cNvSpPr>
          <p:nvPr>
            <p:ph idx="1"/>
          </p:nvPr>
        </p:nvSpPr>
        <p:spPr/>
        <p:txBody>
          <a:bodyPr>
            <a:normAutofit/>
          </a:bodyPr>
          <a:lstStyle/>
          <a:p>
            <a:r>
              <a:rPr lang="en-US" dirty="0" smtClean="0"/>
              <a:t>If they are able to be successful with that task, I will move in to the more detailed idea of weather in our local area.	</a:t>
            </a:r>
          </a:p>
          <a:p>
            <a:pPr lvl="1"/>
            <a:r>
              <a:rPr lang="en-US" dirty="0" smtClean="0"/>
              <a:t>Guided questions:</a:t>
            </a:r>
          </a:p>
          <a:p>
            <a:pPr lvl="2"/>
            <a:r>
              <a:rPr lang="en-US" dirty="0" smtClean="0"/>
              <a:t>“Where did I go to find out about weather?”</a:t>
            </a:r>
          </a:p>
          <a:p>
            <a:pPr lvl="2"/>
            <a:r>
              <a:rPr lang="en-US" dirty="0" smtClean="0"/>
              <a:t>“Will I keep the same words or will I want to type in more information?” </a:t>
            </a:r>
          </a:p>
          <a:p>
            <a:pPr lvl="2"/>
            <a:r>
              <a:rPr lang="en-US" dirty="0" smtClean="0"/>
              <a:t>“Are there any other sites that I might be able to look at to find out about weather in our local area?”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continued…</a:t>
            </a:r>
            <a:endParaRPr lang="en-US" dirty="0"/>
          </a:p>
        </p:txBody>
      </p:sp>
      <p:sp>
        <p:nvSpPr>
          <p:cNvPr id="3" name="Content Placeholder 2"/>
          <p:cNvSpPr>
            <a:spLocks noGrp="1"/>
          </p:cNvSpPr>
          <p:nvPr>
            <p:ph idx="1"/>
          </p:nvPr>
        </p:nvSpPr>
        <p:spPr/>
        <p:txBody>
          <a:bodyPr/>
          <a:lstStyle/>
          <a:p>
            <a:r>
              <a:rPr lang="en-US" dirty="0" smtClean="0"/>
              <a:t>Once we have gathered the information on where to find our local weather, I will have them focus on two websites.</a:t>
            </a:r>
          </a:p>
          <a:p>
            <a:r>
              <a:rPr lang="en-US" dirty="0" smtClean="0"/>
              <a:t>From the two sites we will compare their data along with our own to decide which is more accurate for telling us the local weather, and why it is.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first when we began the project, the students were very hesitant to offer up any clue that they had ever had experience working with a search engine. </a:t>
            </a:r>
          </a:p>
          <a:p>
            <a:r>
              <a:rPr lang="en-US" dirty="0" smtClean="0"/>
              <a:t>With some guided questions, starting with the idea of “Google”, they were able to offer up many ideas of what we could type in:</a:t>
            </a:r>
          </a:p>
          <a:p>
            <a:pPr lvl="1"/>
            <a:r>
              <a:rPr lang="en-US" dirty="0" smtClean="0"/>
              <a:t>“If you try a really big hurricane I bet we’ll see something cool here.” -</a:t>
            </a:r>
            <a:r>
              <a:rPr lang="en-US" dirty="0" err="1" smtClean="0"/>
              <a:t>Dermontti</a:t>
            </a:r>
            <a:endParaRPr lang="en-US" dirty="0" smtClean="0"/>
          </a:p>
          <a:p>
            <a:pPr lvl="1"/>
            <a:r>
              <a:rPr lang="en-US" dirty="0" smtClean="0"/>
              <a:t>“Do the different kinds of precipitation (that had been our word of the week) because that’s what my daddy did for my homework and we got some pictures.”-Hannah</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TotalTime>
  <Words>1990</Words>
  <Application>Microsoft Macintosh PowerPoint</Application>
  <PresentationFormat>On-screen Show (4:3)</PresentationFormat>
  <Paragraphs>136</Paragraphs>
  <Slides>25</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Excel Sheet</vt:lpstr>
      <vt:lpstr>Inquiry Project: What Can We Learn From Weather Forecasts Online?  By: Laura Stokes </vt:lpstr>
      <vt:lpstr>Why Weather? </vt:lpstr>
      <vt:lpstr>What will happen? </vt:lpstr>
      <vt:lpstr>      Predictions </vt:lpstr>
      <vt:lpstr>Prediction Background</vt:lpstr>
      <vt:lpstr>The plan…</vt:lpstr>
      <vt:lpstr>The plan continued…</vt:lpstr>
      <vt:lpstr>The plan continued…</vt:lpstr>
      <vt:lpstr>Data</vt:lpstr>
      <vt:lpstr>Data…</vt:lpstr>
      <vt:lpstr>Data</vt:lpstr>
      <vt:lpstr>Data </vt:lpstr>
      <vt:lpstr>Stop… Rethink… Redesign</vt:lpstr>
      <vt:lpstr>Data</vt:lpstr>
      <vt:lpstr>Data</vt:lpstr>
      <vt:lpstr>Slide 16</vt:lpstr>
      <vt:lpstr>Data…</vt:lpstr>
      <vt:lpstr>Our Weather Graph</vt:lpstr>
      <vt:lpstr>Data…</vt:lpstr>
      <vt:lpstr>Data…</vt:lpstr>
      <vt:lpstr>Final Determination…</vt:lpstr>
      <vt:lpstr>What now?</vt:lpstr>
      <vt:lpstr>How do you know which sites are the best? </vt:lpstr>
      <vt:lpstr>The facts…</vt:lpstr>
      <vt:lpstr> Conclusion</vt:lpstr>
    </vt:vector>
  </TitlesOfParts>
  <Company>Killeen Independent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Forecast in Killeen Texas</dc:title>
  <dc:creator>IT Office</dc:creator>
  <cp:lastModifiedBy>IT Office</cp:lastModifiedBy>
  <cp:revision>13</cp:revision>
  <dcterms:created xsi:type="dcterms:W3CDTF">2009-10-03T19:36:59Z</dcterms:created>
  <dcterms:modified xsi:type="dcterms:W3CDTF">2009-10-03T20:30:18Z</dcterms:modified>
</cp:coreProperties>
</file>